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2" r:id="rId7"/>
    <p:sldId id="269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88"/>
    <p:restoredTop sz="92458"/>
  </p:normalViewPr>
  <p:slideViewPr>
    <p:cSldViewPr snapToGrid="0" snapToObjects="1">
      <p:cViewPr>
        <p:scale>
          <a:sx n="79" d="100"/>
          <a:sy n="79" d="100"/>
        </p:scale>
        <p:origin x="135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896CB-EEE8-D948-88CD-0DB49A7E8DDC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1346-E595-C44B-8D91-C1BE9F259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Toss to Jen, AOE - Circle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F1346-E595-C44B-8D91-C1BE9F2591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Asking for moo-la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Some insights into increasing your deal size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88" y="2465312"/>
            <a:ext cx="4547937" cy="1099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157" y="2465312"/>
            <a:ext cx="3962399" cy="222509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747157" y="848783"/>
            <a:ext cx="2830287" cy="16165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Joe, put your pants on dude!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8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guide to a discovery call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1359" y="195769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SHARE 2-3 BENEFIT STATEMENTS Make a direct impact with 2-3 </a:t>
            </a:r>
            <a:r>
              <a:rPr lang="en-US" dirty="0" smtClean="0"/>
              <a:t>benefit </a:t>
            </a:r>
            <a:r>
              <a:rPr lang="en-US" dirty="0"/>
              <a:t>statements relevant to your prospect’s pain points. Select </a:t>
            </a:r>
            <a:r>
              <a:rPr lang="en-US" dirty="0" smtClean="0"/>
              <a:t>specific topics </a:t>
            </a:r>
            <a:r>
              <a:rPr lang="en-US" dirty="0"/>
              <a:t>based on what you’ve learned.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236029" y="31507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GET YOUR PROSPECT TO ELABORATE Enable dialogue, and avoid dominating with a presentation. Think two-way conversation, and ask, “why?” to learn the true meaning of their needs.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2100" y="451269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PROVIDE SOLUTIONS TO OBJECTIONS Know the </a:t>
            </a:r>
            <a:r>
              <a:rPr lang="en-US" dirty="0" smtClean="0"/>
              <a:t>difference between </a:t>
            </a:r>
            <a:r>
              <a:rPr lang="en-US" dirty="0"/>
              <a:t>an objection and a question that’s a desire to learn more. Clarify issues and illustrate how your product or service will address their concerns.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5375" b="57979"/>
          <a:stretch/>
        </p:blipFill>
        <p:spPr>
          <a:xfrm>
            <a:off x="4366986" y="3130527"/>
            <a:ext cx="727529" cy="1134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7418" r="84964"/>
          <a:stretch/>
        </p:blipFill>
        <p:spPr>
          <a:xfrm>
            <a:off x="604363" y="4401714"/>
            <a:ext cx="913991" cy="1404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2375" r="19786" b="60578"/>
          <a:stretch/>
        </p:blipFill>
        <p:spPr>
          <a:xfrm>
            <a:off x="146495" y="1760526"/>
            <a:ext cx="1078612" cy="1293093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71" y="4477322"/>
            <a:ext cx="3405414" cy="19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guide to a discovery call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7414" y="2265206"/>
            <a:ext cx="6438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ESTABLISH UNDERSTANDING AND AGREEMENT Restate details of your prospect’s needs and understanding of how you help their business. </a:t>
            </a:r>
            <a:r>
              <a:rPr lang="en-US" dirty="0"/>
              <a:t>Use notes jotted down during the call.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3943" y="3843867"/>
            <a:ext cx="6618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Create business metrics that allow measuring the time between sales stages. </a:t>
            </a:r>
            <a:r>
              <a:rPr lang="en-US" dirty="0"/>
              <a:t>Generate customized pipeline reports based on discovery call criteria.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054" t="59184" r="62428"/>
          <a:stretch/>
        </p:blipFill>
        <p:spPr>
          <a:xfrm>
            <a:off x="748990" y="2171699"/>
            <a:ext cx="878425" cy="1110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160" t="57984" r="42572"/>
          <a:stretch/>
        </p:blipFill>
        <p:spPr>
          <a:xfrm>
            <a:off x="2252139" y="3603404"/>
            <a:ext cx="779533" cy="11637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40" y="2065867"/>
            <a:ext cx="3175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2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0" y="-274577"/>
            <a:ext cx="10131425" cy="1456267"/>
          </a:xfrm>
        </p:spPr>
        <p:txBody>
          <a:bodyPr/>
          <a:lstStyle/>
          <a:p>
            <a:r>
              <a:rPr lang="en-US" dirty="0" smtClean="0"/>
              <a:t>Some real life sales tips to share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46393">
            <a:off x="3316355" y="897236"/>
            <a:ext cx="5076009" cy="51446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7949" y="835208"/>
            <a:ext cx="3298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</a:t>
            </a:r>
            <a:r>
              <a:rPr lang="en-US" dirty="0" smtClean="0"/>
              <a:t>3-4 names </a:t>
            </a:r>
            <a:r>
              <a:rPr lang="en-US" dirty="0"/>
              <a:t>of people in your prospect’s department on LinkedIn prior to your call.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46697" y="2002051"/>
            <a:ext cx="324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Let them do 80% of the talking. Favor listening over pitching.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90857" y="3246187"/>
            <a:ext cx="3347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Think “how,” instead of, “what,” in your delivery. List the steps in your process of working with clients to explain how your company helps customers.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68092" y="5287834"/>
            <a:ext cx="4278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Directly ask questions like, “When are you looking to have these improvements in place?”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599" y="5391835"/>
            <a:ext cx="3918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For every statement they make, ask three questions to expand on the topic.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599" y="1485428"/>
            <a:ext cx="33364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Regularly rehearse up to twenty possible objections and handling tactics. Anticipate possible objections prior to each discovery session.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940" y="3438631"/>
            <a:ext cx="3249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Outline expectations, outcomes and a timeframe for moving forward in a concise Letter of Understanding (LOU) as a follow up message to your prospect. </a:t>
            </a:r>
          </a:p>
        </p:txBody>
      </p:sp>
      <p:sp>
        <p:nvSpPr>
          <p:cNvPr id="21" name="Oval 20"/>
          <p:cNvSpPr/>
          <p:nvPr/>
        </p:nvSpPr>
        <p:spPr>
          <a:xfrm>
            <a:off x="6936241" y="1226905"/>
            <a:ext cx="329973" cy="2369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1" idx="6"/>
          </p:cNvCxnSpPr>
          <p:nvPr/>
        </p:nvCxnSpPr>
        <p:spPr>
          <a:xfrm flipV="1">
            <a:off x="7266214" y="1181691"/>
            <a:ext cx="991735" cy="1636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915270" y="2302757"/>
            <a:ext cx="329973" cy="2369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8245243" y="2320186"/>
            <a:ext cx="735471" cy="1010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624988" y="4771391"/>
            <a:ext cx="329973" cy="2369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7954961" y="4559829"/>
            <a:ext cx="535896" cy="3300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879440" y="4993978"/>
            <a:ext cx="571388" cy="3082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181247" y="1570734"/>
            <a:ext cx="329973" cy="2369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557925" y="1718929"/>
            <a:ext cx="916670" cy="1194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851274" y="4397470"/>
            <a:ext cx="329973" cy="2369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3301297" y="4515942"/>
            <a:ext cx="635020" cy="356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767944" y="5674648"/>
            <a:ext cx="329973" cy="2369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 flipH="1">
            <a:off x="4181247" y="5876892"/>
            <a:ext cx="635020" cy="356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12" y="2853189"/>
            <a:ext cx="2438160" cy="1371465"/>
          </a:xfrm>
          <a:prstGeom prst="rect">
            <a:avLst/>
          </a:prstGeom>
        </p:spPr>
      </p:pic>
      <p:pic>
        <p:nvPicPr>
          <p:cNvPr id="4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4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 animBg="1"/>
      <p:bldP spid="27" grpId="0" animBg="1"/>
      <p:bldP spid="29" grpId="0" animBg="1"/>
      <p:bldP spid="35" grpId="0" animBg="1"/>
      <p:bldP spid="3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3940"/>
            <a:ext cx="12192000" cy="2421464"/>
          </a:xfrm>
        </p:spPr>
        <p:txBody>
          <a:bodyPr/>
          <a:lstStyle/>
          <a:p>
            <a:pPr algn="ctr"/>
            <a:r>
              <a:rPr lang="en-US" smtClean="0"/>
              <a:t>Who’s got questions?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31" y="315483"/>
            <a:ext cx="4547937" cy="1099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49" y="2736947"/>
            <a:ext cx="53975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solutions</a:t>
            </a:r>
            <a:r>
              <a:rPr lang="mr-IN" dirty="0" smtClean="0"/>
              <a:t>…</a:t>
            </a:r>
            <a:r>
              <a:rPr lang="en-US" dirty="0" smtClean="0"/>
              <a:t>.math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1" y="1805182"/>
            <a:ext cx="10131425" cy="364913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smtClean="0"/>
              <a:t>Understand “their” math</a:t>
            </a:r>
          </a:p>
          <a:p>
            <a:endParaRPr lang="en-US" sz="2400" dirty="0"/>
          </a:p>
          <a:p>
            <a:r>
              <a:rPr lang="en-US" sz="2400" dirty="0" smtClean="0"/>
              <a:t>Translate into ”digital math”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43" y="4232845"/>
            <a:ext cx="3695704" cy="1890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43" y="362340"/>
            <a:ext cx="3695704" cy="1777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43" y="2285776"/>
            <a:ext cx="3695704" cy="1847852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companies that need $$$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85801" y="2302425"/>
            <a:ext cx="10394707" cy="331118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Make it about math </a:t>
            </a:r>
            <a:r>
              <a:rPr lang="mr-IN" dirty="0" smtClean="0"/>
              <a:t>–</a:t>
            </a:r>
            <a:r>
              <a:rPr lang="en-US" dirty="0" smtClean="0"/>
              <a:t> so it’s simpler for them to quickly ”get”</a:t>
            </a:r>
          </a:p>
          <a:p>
            <a:r>
              <a:rPr lang="en-US" dirty="0" smtClean="0"/>
              <a:t>Understand their cost structure </a:t>
            </a:r>
            <a:r>
              <a:rPr lang="mr-IN" dirty="0" smtClean="0"/>
              <a:t>–</a:t>
            </a:r>
            <a:r>
              <a:rPr lang="en-US" dirty="0" smtClean="0"/>
              <a:t> it’s OK to ask them</a:t>
            </a:r>
          </a:p>
          <a:p>
            <a:pPr lvl="1"/>
            <a:r>
              <a:rPr lang="en-US" dirty="0" smtClean="0"/>
              <a:t>Auto repair</a:t>
            </a:r>
          </a:p>
          <a:p>
            <a:pPr lvl="1"/>
            <a:r>
              <a:rPr lang="en-US" dirty="0" smtClean="0"/>
              <a:t>Average ticket is $1,600</a:t>
            </a:r>
          </a:p>
          <a:p>
            <a:pPr lvl="1"/>
            <a:r>
              <a:rPr lang="en-US" dirty="0" smtClean="0"/>
              <a:t>Have 6 bays</a:t>
            </a:r>
          </a:p>
          <a:p>
            <a:pPr lvl="1"/>
            <a:r>
              <a:rPr lang="en-US" dirty="0" smtClean="0"/>
              <a:t>Want to gross $20,000 per week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50" y="0"/>
            <a:ext cx="1462788" cy="353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8478" y="1700176"/>
            <a:ext cx="11047795" cy="319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Conceptual Market Model:    			</a:t>
            </a:r>
            <a:r>
              <a:rPr lang="en-US" dirty="0" smtClean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	AAMCO </a:t>
            </a:r>
            <a:r>
              <a:rPr lang="en-US" dirty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of Utopia </a:t>
            </a:r>
          </a:p>
          <a:p>
            <a:r>
              <a:rPr lang="en-US" dirty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Available Impressions for Transmissions:   </a:t>
            </a:r>
            <a:r>
              <a:rPr lang="en-US" dirty="0" smtClean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	70,000</a:t>
            </a:r>
            <a:endParaRPr lang="en-US" dirty="0">
              <a:solidFill>
                <a:srgbClr val="FFC000"/>
              </a:solidFill>
              <a:latin typeface="Narkisim" charset="0"/>
              <a:ea typeface="Narkisim" charset="0"/>
              <a:cs typeface="Narkisim" charset="0"/>
            </a:endParaRPr>
          </a:p>
          <a:p>
            <a:r>
              <a:rPr lang="en-US" dirty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Search Impression Share Goal:			</a:t>
            </a:r>
            <a:r>
              <a:rPr lang="en-US" dirty="0" smtClean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	85</a:t>
            </a:r>
            <a:r>
              <a:rPr lang="en-US" dirty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% </a:t>
            </a:r>
          </a:p>
          <a:p>
            <a:r>
              <a:rPr lang="en-US" dirty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Revenue Goal:						</a:t>
            </a:r>
            <a:r>
              <a:rPr lang="en-US" dirty="0" smtClean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	$10,000/Week</a:t>
            </a:r>
          </a:p>
          <a:p>
            <a:r>
              <a:rPr lang="en-US" dirty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	</a:t>
            </a:r>
            <a:r>
              <a:rPr lang="en-US" dirty="0" smtClean="0">
                <a:solidFill>
                  <a:srgbClr val="FFC000"/>
                </a:solidFill>
                <a:latin typeface="Narkisim" charset="0"/>
                <a:ea typeface="Narkisim" charset="0"/>
                <a:cs typeface="Narkisim" charset="0"/>
              </a:rPr>
              <a:t>									(Transmissions Only)</a:t>
            </a:r>
            <a:endParaRPr lang="en-US" dirty="0">
              <a:solidFill>
                <a:srgbClr val="FFC000"/>
              </a:solidFill>
              <a:latin typeface="Narkisim" charset="0"/>
              <a:ea typeface="Narkisim" charset="0"/>
              <a:cs typeface="Narkisim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19" y="2069361"/>
            <a:ext cx="4192954" cy="23585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8478" y="1686090"/>
            <a:ext cx="11047795" cy="332347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24436" y="1747912"/>
          <a:ext cx="5875866" cy="1010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56943"/>
                <a:gridCol w="2160301"/>
                <a:gridCol w="1958622"/>
              </a:tblGrid>
              <a:tr h="5366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Rev</a:t>
                      </a:r>
                      <a:r>
                        <a:rPr lang="en-US" baseline="0" dirty="0" smtClean="0"/>
                        <a:t>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Ticket</a:t>
                      </a:r>
                    </a:p>
                    <a:p>
                      <a:pPr algn="ctr"/>
                      <a:r>
                        <a:rPr lang="en-US" dirty="0" smtClean="0"/>
                        <a:t>For Trans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How Many Cars Per Week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$1,666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2953443" y="2785658"/>
          <a:ext cx="8502830" cy="1010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25708"/>
                <a:gridCol w="2440508"/>
                <a:gridCol w="1810906"/>
                <a:gridCol w="21257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Your Lead Conversion Ratio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Actual Weekly Leads  Needed to Hit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Click to Lead Conversion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Transmission</a:t>
                      </a:r>
                      <a:r>
                        <a:rPr lang="en-US" baseline="0" dirty="0" smtClean="0"/>
                        <a:t> CPC Costs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$3.30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24436" y="3848801"/>
          <a:ext cx="5875866" cy="1010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86549"/>
                <a:gridCol w="3689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Clicks Needed</a:t>
                      </a:r>
                      <a:r>
                        <a:rPr lang="en-US" baseline="0" dirty="0" smtClean="0"/>
                        <a:t> Per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Your True PPC Budget</a:t>
                      </a:r>
                      <a:r>
                        <a:rPr lang="en-US" baseline="0" dirty="0" smtClean="0"/>
                        <a:t> Needed to Hit Your Revenue Goal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$750 Per</a:t>
                      </a:r>
                      <a:r>
                        <a:rPr lang="en-US" baseline="0" dirty="0" smtClean="0"/>
                        <a:t> Month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47063" y="1634095"/>
            <a:ext cx="3831676" cy="46478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Ad Group Sets: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Narkisim" charset="0"/>
              <a:ea typeface="Narkisim" charset="0"/>
              <a:cs typeface="Narkisim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Transmission Repair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Auto Repair </a:t>
            </a:r>
            <a:b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Car Repair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Brake Repair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Branded</a:t>
            </a:r>
            <a:endParaRPr lang="en-US" sz="2800" dirty="0">
              <a:solidFill>
                <a:schemeClr val="tx1"/>
              </a:solidFill>
              <a:latin typeface="Narkisim" charset="0"/>
              <a:ea typeface="Narkisim" charset="0"/>
              <a:cs typeface="Narkisim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78739" y="1616731"/>
            <a:ext cx="3468161" cy="46478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Average CPC: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Narkisim" charset="0"/>
              <a:ea typeface="Narkisim" charset="0"/>
              <a:cs typeface="Narkisim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$3.30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$3.66</a:t>
            </a:r>
            <a:b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$4.62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$5.01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$0.90</a:t>
            </a:r>
            <a:endParaRPr lang="en-US" sz="2800" dirty="0">
              <a:solidFill>
                <a:schemeClr val="tx1"/>
              </a:solidFill>
              <a:latin typeface="Narkisim" charset="0"/>
              <a:ea typeface="Narkisim" charset="0"/>
              <a:cs typeface="Narkisim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46900" y="1616731"/>
            <a:ext cx="3899482" cy="46478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Daily Clicks: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$20/day budget</a:t>
            </a:r>
          </a:p>
          <a:p>
            <a:pPr algn="ctr"/>
            <a:endParaRPr lang="en-US" dirty="0">
              <a:solidFill>
                <a:schemeClr val="tx1"/>
              </a:solidFill>
              <a:latin typeface="Narkisim" charset="0"/>
              <a:ea typeface="Narkisim" charset="0"/>
              <a:cs typeface="Narkisim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6 clicks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5 clicks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4 clicks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4 clicks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arkisim" charset="0"/>
                <a:ea typeface="Narkisim" charset="0"/>
                <a:cs typeface="Narkisim" charset="0"/>
              </a:rPr>
              <a:t>22 clicks</a:t>
            </a:r>
            <a:endParaRPr lang="en-US" sz="2800" dirty="0">
              <a:solidFill>
                <a:schemeClr val="tx1"/>
              </a:solidFill>
              <a:latin typeface="Narkisim" charset="0"/>
              <a:ea typeface="Narkisim" charset="0"/>
              <a:cs typeface="Narkisim" charset="0"/>
            </a:endParaRPr>
          </a:p>
        </p:txBody>
      </p:sp>
      <p:pic>
        <p:nvPicPr>
          <p:cNvPr id="2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solutions</a:t>
            </a:r>
            <a:r>
              <a:rPr lang="mr-IN" dirty="0" smtClean="0"/>
              <a:t>…</a:t>
            </a:r>
            <a:r>
              <a:rPr lang="en-US" dirty="0" smtClean="0"/>
              <a:t>.ask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1" y="1805182"/>
            <a:ext cx="10131425" cy="364913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smtClean="0"/>
              <a:t>2 Ears, 1 Mouth </a:t>
            </a:r>
            <a:r>
              <a:rPr lang="mr-IN" sz="2400" dirty="0" smtClean="0"/>
              <a:t>–</a:t>
            </a:r>
            <a:r>
              <a:rPr lang="en-US" sz="2400" dirty="0" smtClean="0"/>
              <a:t> Best Sales Ratio to Ever Know</a:t>
            </a:r>
          </a:p>
          <a:p>
            <a:endParaRPr lang="en-US" sz="2400" dirty="0"/>
          </a:p>
          <a:p>
            <a:r>
              <a:rPr lang="en-US" sz="2400" dirty="0" smtClean="0"/>
              <a:t>This is where deals are lost ---&gt; Discovery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riangle 2"/>
          <p:cNvSpPr/>
          <p:nvPr/>
        </p:nvSpPr>
        <p:spPr>
          <a:xfrm rot="10800000">
            <a:off x="8398327" y="1399991"/>
            <a:ext cx="2775857" cy="186145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/>
        </p:nvSpPr>
        <p:spPr>
          <a:xfrm rot="10800000">
            <a:off x="8398328" y="4096558"/>
            <a:ext cx="2775857" cy="186145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398326" y="2082801"/>
            <a:ext cx="2775857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98328" y="5059943"/>
            <a:ext cx="2775857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01048" y="1419678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Braggadocio" charset="0"/>
                <a:ea typeface="Braggadocio" charset="0"/>
                <a:cs typeface="Braggadocio" charset="0"/>
              </a:rPr>
              <a:t>Disco</a:t>
            </a:r>
            <a:endParaRPr lang="en-US" sz="3600" dirty="0">
              <a:latin typeface="Braggadocio" charset="0"/>
              <a:ea typeface="Braggadocio" charset="0"/>
              <a:cs typeface="Braggadocio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0816" y="4211016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Braggadocio" charset="0"/>
                <a:ea typeface="Braggadocio" charset="0"/>
                <a:cs typeface="Braggadocio" charset="0"/>
              </a:rPr>
              <a:t>Disco</a:t>
            </a:r>
            <a:endParaRPr lang="en-US" sz="3600" dirty="0">
              <a:latin typeface="Braggadocio" charset="0"/>
              <a:ea typeface="Braggadocio" charset="0"/>
              <a:cs typeface="Braggadocio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82562" y="2065867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Bradley Hand" charset="0"/>
                <a:ea typeface="Bradley Hand" charset="0"/>
                <a:cs typeface="Bradley Hand" charset="0"/>
              </a:rPr>
              <a:t>Close</a:t>
            </a:r>
            <a:endParaRPr lang="en-US" sz="3600" b="1" dirty="0"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93758" y="4971805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Bradley Hand" charset="0"/>
                <a:ea typeface="Bradley Hand" charset="0"/>
                <a:cs typeface="Bradley Hand" charset="0"/>
              </a:rPr>
              <a:t>Close</a:t>
            </a:r>
            <a:endParaRPr lang="en-US" sz="3600" b="1"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54043" y="3629748"/>
            <a:ext cx="3706586" cy="2901681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12" y="4224197"/>
            <a:ext cx="3175000" cy="2425700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/>
      <p:bldP spid="13" grpId="0"/>
      <p:bldP spid="14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don’t say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PURPOSE</a:t>
            </a:r>
          </a:p>
          <a:p>
            <a:r>
              <a:rPr lang="en-US" sz="2400" dirty="0" smtClean="0"/>
              <a:t>CANDOR</a:t>
            </a:r>
          </a:p>
          <a:p>
            <a:r>
              <a:rPr lang="en-US" sz="2400" dirty="0" smtClean="0"/>
              <a:t>TRUST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185" y="2065867"/>
            <a:ext cx="6814457" cy="383313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DISCOVERY, THERE ARE </a:t>
            </a:r>
            <a:r>
              <a:rPr lang="en-US" dirty="0" smtClean="0"/>
              <a:t>6 routes  to 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065867"/>
            <a:ext cx="10131425" cy="3649133"/>
          </a:xfrm>
        </p:spPr>
        <p:txBody>
          <a:bodyPr numCol="2">
            <a:noAutofit/>
          </a:bodyPr>
          <a:lstStyle/>
          <a:p>
            <a:pPr>
              <a:buFont typeface="Arial" charset="0"/>
              <a:buChar char="•"/>
            </a:pPr>
            <a:r>
              <a:rPr lang="en-US" altLang="x-none" sz="2400" dirty="0" smtClean="0"/>
              <a:t>Business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 smtClean="0"/>
              <a:t>Competition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 smtClean="0"/>
              <a:t>Marketing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 smtClean="0"/>
              <a:t>Digital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 smtClean="0"/>
              <a:t>Events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 smtClean="0"/>
              <a:t>New Times / V Digital Services</a:t>
            </a:r>
            <a:endParaRPr lang="en-US" altLang="x-none" sz="2400" dirty="0"/>
          </a:p>
          <a:p>
            <a:endParaRPr lang="en-US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DISCOVERY, THERE ARE 9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065867"/>
            <a:ext cx="10131425" cy="3649133"/>
          </a:xfrm>
        </p:spPr>
        <p:txBody>
          <a:bodyPr numCol="2">
            <a:noAutofit/>
          </a:bodyPr>
          <a:lstStyle/>
          <a:p>
            <a:pPr>
              <a:buFont typeface="Arial" charset="0"/>
              <a:buChar char="•"/>
            </a:pPr>
            <a:r>
              <a:rPr lang="en-US" altLang="x-none" sz="2400" dirty="0"/>
              <a:t>Jumping off point 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/>
              <a:t>Purpose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/>
              <a:t>Critical Success Factors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/>
              <a:t>Bus Driver</a:t>
            </a:r>
          </a:p>
          <a:p>
            <a:pPr>
              <a:buFont typeface="Arial" charset="0"/>
              <a:buChar char="•"/>
            </a:pPr>
            <a:endParaRPr lang="en-US" altLang="x-none" sz="2400" dirty="0" smtClean="0"/>
          </a:p>
          <a:p>
            <a:pPr>
              <a:buFont typeface="Arial" charset="0"/>
              <a:buChar char="•"/>
            </a:pPr>
            <a:endParaRPr lang="en-US" altLang="x-none" sz="2400" dirty="0"/>
          </a:p>
          <a:p>
            <a:pPr>
              <a:buFont typeface="Arial" charset="0"/>
              <a:buChar char="•"/>
            </a:pPr>
            <a:endParaRPr lang="en-US" altLang="x-none" sz="2400" dirty="0" smtClean="0"/>
          </a:p>
          <a:p>
            <a:pPr>
              <a:buFont typeface="Arial" charset="0"/>
              <a:buChar char="•"/>
            </a:pPr>
            <a:r>
              <a:rPr lang="en-US" altLang="x-none" sz="2400" dirty="0" smtClean="0"/>
              <a:t>Processes</a:t>
            </a:r>
            <a:endParaRPr lang="en-US" altLang="x-none" sz="2400" dirty="0"/>
          </a:p>
          <a:p>
            <a:pPr>
              <a:buFont typeface="Arial" charset="0"/>
              <a:buChar char="•"/>
            </a:pPr>
            <a:r>
              <a:rPr lang="en-US" altLang="x-none" sz="2400" dirty="0"/>
              <a:t>Talent Management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/>
              <a:t>Service or Product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/>
              <a:t>Strategy and Tactics 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/>
              <a:t>Brand</a:t>
            </a:r>
          </a:p>
          <a:p>
            <a:endParaRPr lang="en-US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58" y="2112433"/>
            <a:ext cx="3175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 THE HARD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065867"/>
            <a:ext cx="5867399" cy="3649133"/>
          </a:xfrm>
        </p:spPr>
        <p:txBody>
          <a:bodyPr numCol="1">
            <a:noAutofit/>
          </a:bodyPr>
          <a:lstStyle/>
          <a:p>
            <a:pPr>
              <a:buFont typeface="Arial" charset="0"/>
              <a:buChar char="•"/>
            </a:pPr>
            <a:r>
              <a:rPr lang="en-US" altLang="x-none" sz="2400" dirty="0"/>
              <a:t>Write the questions </a:t>
            </a:r>
            <a:r>
              <a:rPr lang="en-US" altLang="x-none" sz="2400" dirty="0" smtClean="0"/>
              <a:t>down you </a:t>
            </a:r>
            <a:r>
              <a:rPr lang="en-US" altLang="x-none" sz="2400" dirty="0"/>
              <a:t>don’t </a:t>
            </a:r>
            <a:r>
              <a:rPr lang="en-US" altLang="x-none" sz="2400" dirty="0" smtClean="0"/>
              <a:t>want to answer or have the answer to!</a:t>
            </a:r>
            <a:endParaRPr lang="en-US" altLang="x-none" sz="2400" dirty="0"/>
          </a:p>
          <a:p>
            <a:endParaRPr lang="en-US" altLang="x-none" sz="2400" dirty="0"/>
          </a:p>
          <a:p>
            <a:pPr>
              <a:buFont typeface="Arial" charset="0"/>
              <a:buChar char="•"/>
            </a:pPr>
            <a:r>
              <a:rPr lang="en-US" altLang="x-none" sz="2400" dirty="0"/>
              <a:t>Find the </a:t>
            </a:r>
            <a:r>
              <a:rPr lang="en-US" altLang="x-none" sz="2400" dirty="0" smtClean="0"/>
              <a:t>answers</a:t>
            </a:r>
            <a:r>
              <a:rPr lang="mr-IN" altLang="x-none" sz="2400" dirty="0" smtClean="0"/>
              <a:t>…</a:t>
            </a:r>
            <a:r>
              <a:rPr lang="en-US" altLang="x-none" sz="2400" dirty="0" smtClean="0"/>
              <a:t>we have a ton of resources here!</a:t>
            </a:r>
            <a:endParaRPr lang="en-US" altLang="x-none" sz="2400" dirty="0"/>
          </a:p>
          <a:p>
            <a:pPr>
              <a:buFont typeface="Arial" charset="0"/>
              <a:buChar char="•"/>
            </a:pPr>
            <a:endParaRPr lang="en-US" altLang="x-none" sz="2400" dirty="0"/>
          </a:p>
          <a:p>
            <a:pPr>
              <a:buFont typeface="Arial" charset="0"/>
              <a:buChar char="•"/>
            </a:pPr>
            <a:r>
              <a:rPr lang="en-US" altLang="x-none" sz="2400" dirty="0"/>
              <a:t>Proactively </a:t>
            </a:r>
            <a:r>
              <a:rPr lang="en-US" altLang="x-none" sz="2400" dirty="0" smtClean="0"/>
              <a:t>share</a:t>
            </a:r>
            <a:r>
              <a:rPr lang="mr-IN" altLang="x-none" sz="2400" dirty="0" smtClean="0"/>
              <a:t>…</a:t>
            </a:r>
            <a:r>
              <a:rPr lang="en-US" altLang="x-none" sz="2400" dirty="0" smtClean="0"/>
              <a:t>we always share sales, but what about tips?</a:t>
            </a:r>
            <a:endParaRPr lang="en-US" altLang="x-none" sz="2400" dirty="0"/>
          </a:p>
          <a:p>
            <a:endParaRPr lang="en-US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4" y="2065867"/>
            <a:ext cx="56388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by step guide to a discovery call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8073" y="206586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DO YOUR HOMEWORK Zero in on what sparked willingness to speak with you, and review your lead tracking system for all related data. </a:t>
            </a:r>
            <a:r>
              <a:rPr lang="en-US" dirty="0"/>
              <a:t>Spend ten minutes exploring their company website, community forums, and social media channels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72101" y="35221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FOCUS ON THEIR NEEDS Put the spotlight on your prospect’s issues and establish yourself as a valued resource to help them make the right decision when they’re ready to buy.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98073" y="470140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ASK UPFRONT QUESTIONS ABOUT BUYING ABILITY Get to the bottom of timeframe to purchase and decision-making while steering around budget allocation questions. If they need it, they’ll </a:t>
            </a:r>
            <a:r>
              <a:rPr lang="en-US" dirty="0" smtClean="0"/>
              <a:t>find </a:t>
            </a:r>
            <a:r>
              <a:rPr lang="en-US" dirty="0"/>
              <a:t>a way to pay for it.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2875" r="43143" b="59776"/>
          <a:stretch/>
        </p:blipFill>
        <p:spPr>
          <a:xfrm>
            <a:off x="169646" y="4722462"/>
            <a:ext cx="728427" cy="1136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036" t="-2765" r="64089" b="55719"/>
          <a:stretch/>
        </p:blipFill>
        <p:spPr>
          <a:xfrm>
            <a:off x="4407166" y="3241678"/>
            <a:ext cx="937079" cy="1417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88250" b="58484"/>
          <a:stretch/>
        </p:blipFill>
        <p:spPr>
          <a:xfrm>
            <a:off x="0" y="2022497"/>
            <a:ext cx="685801" cy="131455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055"/>
            <a:ext cx="1463381" cy="353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94" y="1755488"/>
            <a:ext cx="2075543" cy="1581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6688" y="4630546"/>
            <a:ext cx="1858922" cy="15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1355</TotalTime>
  <Words>742</Words>
  <Application>Microsoft Macintosh PowerPoint</Application>
  <PresentationFormat>Widescreen</PresentationFormat>
  <Paragraphs>120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Bradley Hand</vt:lpstr>
      <vt:lpstr>Braggadocio</vt:lpstr>
      <vt:lpstr>Calibri</vt:lpstr>
      <vt:lpstr>Calibri Light</vt:lpstr>
      <vt:lpstr>Mangal</vt:lpstr>
      <vt:lpstr>Narkisim</vt:lpstr>
      <vt:lpstr>Arial</vt:lpstr>
      <vt:lpstr>Celestial</vt:lpstr>
      <vt:lpstr>Asking for moo-la</vt:lpstr>
      <vt:lpstr>Easy solutions….math</vt:lpstr>
      <vt:lpstr>Look at companies that need $$$</vt:lpstr>
      <vt:lpstr>Easy solutions….ask questions</vt:lpstr>
      <vt:lpstr>What you don’t say</vt:lpstr>
      <vt:lpstr>IN DISCOVERY, THERE ARE 6 routes  to take</vt:lpstr>
      <vt:lpstr>IN DISCOVERY, THERE ARE 9 POINTS</vt:lpstr>
      <vt:lpstr>ANTICIPATE THE HARD STUFF</vt:lpstr>
      <vt:lpstr>Step by step guide to a discovery call</vt:lpstr>
      <vt:lpstr>Step by step guide to a discovery call</vt:lpstr>
      <vt:lpstr>Step by step guide to a discovery call</vt:lpstr>
      <vt:lpstr>Some real life sales tips to share</vt:lpstr>
      <vt:lpstr>Who’s got questions?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Asking for moola</dc:title>
  <dc:creator>Martin MdDonald</dc:creator>
  <cp:lastModifiedBy>Martin MdDonald</cp:lastModifiedBy>
  <cp:revision>13</cp:revision>
  <dcterms:created xsi:type="dcterms:W3CDTF">2017-05-10T16:38:00Z</dcterms:created>
  <dcterms:modified xsi:type="dcterms:W3CDTF">2017-05-11T17:00:23Z</dcterms:modified>
</cp:coreProperties>
</file>